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929" r:id="rId9"/>
    <p:sldId id="930" r:id="rId10"/>
    <p:sldId id="933" r:id="rId11"/>
    <p:sldId id="474" r:id="rId12"/>
    <p:sldId id="475" r:id="rId13"/>
    <p:sldId id="491" r:id="rId14"/>
    <p:sldId id="527" r:id="rId15"/>
    <p:sldId id="537" r:id="rId16"/>
    <p:sldId id="524" r:id="rId17"/>
    <p:sldId id="479" r:id="rId18"/>
    <p:sldId id="539" r:id="rId19"/>
    <p:sldId id="934" r:id="rId20"/>
    <p:sldId id="542" r:id="rId21"/>
    <p:sldId id="935" r:id="rId22"/>
    <p:sldId id="548" r:id="rId23"/>
    <p:sldId id="578" r:id="rId24"/>
    <p:sldId id="579" r:id="rId25"/>
    <p:sldId id="636" r:id="rId26"/>
    <p:sldId id="634" r:id="rId27"/>
    <p:sldId id="603" r:id="rId28"/>
    <p:sldId id="604" r:id="rId29"/>
    <p:sldId id="621" r:id="rId30"/>
    <p:sldId id="622" r:id="rId31"/>
    <p:sldId id="675" r:id="rId32"/>
    <p:sldId id="949" r:id="rId33"/>
    <p:sldId id="932" r:id="rId34"/>
    <p:sldId id="958" r:id="rId35"/>
    <p:sldId id="956" r:id="rId36"/>
    <p:sldId id="959" r:id="rId37"/>
    <p:sldId id="960" r:id="rId38"/>
    <p:sldId id="961" r:id="rId39"/>
    <p:sldId id="962" r:id="rId40"/>
    <p:sldId id="963" r:id="rId41"/>
    <p:sldId id="969" r:id="rId42"/>
    <p:sldId id="9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442"/>
  </p:normalViewPr>
  <p:slideViewPr>
    <p:cSldViewPr snapToGrid="0" snapToObjects="1">
      <p:cViewPr varScale="1">
        <p:scale>
          <a:sx n="177" d="100"/>
          <a:sy n="177" d="100"/>
        </p:scale>
        <p:origin x="311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B</a:t>
            </a:r>
          </a:p>
          <a:p>
            <a:r>
              <a:rPr lang="en-US" dirty="0"/>
              <a:t>2 -&gt; C</a:t>
            </a:r>
          </a:p>
          <a:p>
            <a:r>
              <a:rPr lang="en-US" dirty="0"/>
              <a:t>3 -&gt; D</a:t>
            </a:r>
          </a:p>
          <a:p>
            <a:r>
              <a:rPr lang="en-US" dirty="0"/>
              <a:t>4 -&gt;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0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tiff"/><Relationship Id="rId7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1.tiff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tiff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827-720B-9C46-A914-31B1F5BD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Single 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Fix a hypothesis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In-sample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Out-of-sample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 err="1"/>
                  <a:t>Hoeffding’s</a:t>
                </a:r>
                <a:r>
                  <a:rPr lang="en-US" sz="2200" dirty="0"/>
                  <a:t> inequality: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Multi-Hypothesis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Learn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/>
                  <a:t> from a finite hypothesis set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i="1" dirty="0"/>
              </a:p>
              <a:p>
                <a:endParaRPr lang="en-US" sz="200" i="1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2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840305-7349-A643-AC63-56EF25E062D9}"/>
              </a:ext>
            </a:extLst>
          </p:cNvPr>
          <p:cNvGrpSpPr/>
          <p:nvPr/>
        </p:nvGrpSpPr>
        <p:grpSpPr>
          <a:xfrm>
            <a:off x="8616186" y="1405047"/>
            <a:ext cx="3240041" cy="2088124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909EDD-B8A7-2545-858C-A8775C3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EA4F7B-4E5B-2047-A581-312DC5D7EA89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AD5E8-FCBC-1247-BC71-9D6C1EF53B09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213BF6-307C-E746-AF56-B69AD6908AB4}"/>
              </a:ext>
            </a:extLst>
          </p:cNvPr>
          <p:cNvGrpSpPr/>
          <p:nvPr/>
        </p:nvGrpSpPr>
        <p:grpSpPr>
          <a:xfrm>
            <a:off x="8935405" y="4733686"/>
            <a:ext cx="2733856" cy="1483882"/>
            <a:chOff x="8616186" y="4636502"/>
            <a:chExt cx="3277430" cy="1778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/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solidFill>
                  <a:schemeClr val="accent6">
                    <a:tint val="65000"/>
                    <a:alpha val="5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/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solidFill>
                  <a:schemeClr val="accent1">
                    <a:tint val="65000"/>
                    <a:alpha val="5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9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# hypothesis, counting “effective” # hypothesis</a:t>
                </a:r>
                <a:endParaRPr lang="en-US" u="sng" dirty="0"/>
              </a:p>
              <a:p>
                <a:r>
                  <a:rPr lang="en-US" u="sng" dirty="0"/>
                  <a:t>Dichotomy</a:t>
                </a:r>
              </a:p>
              <a:p>
                <a:pPr lvl="1"/>
                <a:r>
                  <a:rPr lang="en-US" dirty="0"/>
                  <a:t>Informally, consider it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44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Finite-hypothesis Bound	</a:t>
                </a:r>
                <a:br>
                  <a:rPr lang="en-US" dirty="0"/>
                </a:br>
                <a:r>
                  <a:rPr lang="en-US" dirty="0"/>
                  <a:t>     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With prob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8F4DC7-98A4-7141-AA60-82AECEDFABDD}"/>
              </a:ext>
            </a:extLst>
          </p:cNvPr>
          <p:cNvCxnSpPr>
            <a:cxnSpLocks/>
          </p:cNvCxnSpPr>
          <p:nvPr/>
        </p:nvCxnSpPr>
        <p:spPr>
          <a:xfrm flipH="1">
            <a:off x="7082327" y="5515925"/>
            <a:ext cx="9794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we know the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can obtain the learning guarantee for algorithms operating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blipFill rotWithShape="0">
                <a:blip r:embed="rId3"/>
                <a:stretch>
                  <a:fillRect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9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190356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 fontScale="90000"/>
          </a:bodyPr>
          <a:lstStyle/>
          <a:p>
            <a:r>
              <a:rPr lang="en-US" dirty="0"/>
              <a:t>Bounding Growth Functions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point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0F9106-FD68-0C47-8009-E58A05B8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22" y="1145158"/>
            <a:ext cx="2766578" cy="21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be the VC dimension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Therefore,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84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6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Approximation-Generalization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VC Dimension: A single parameter to characterize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6966"/>
            <a:ext cx="5815584" cy="4386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/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9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close to the best fit you can get for a given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0031A2B-474F-6248-8263-11C397B4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177" y="4458583"/>
            <a:ext cx="6426203" cy="2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A6B3-66AC-5E4B-A50C-EB9F215C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779"/>
            <a:ext cx="10515600" cy="1325563"/>
          </a:xfrm>
        </p:spPr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47127-1AFA-2143-B7EE-23EDBC29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31" y="3919169"/>
            <a:ext cx="6734820" cy="293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1990-0AFF-B842-BE35-E6611814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31" y="875139"/>
            <a:ext cx="3108768" cy="2845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C6813-3E31-8E49-A77D-3FAB2182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90" y="875139"/>
            <a:ext cx="2959883" cy="2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1 Date: October 27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Planned exam content: LFD Chapter 1 to 5 </a:t>
            </a:r>
          </a:p>
          <a:p>
            <a:pPr lvl="2"/>
            <a:r>
              <a:rPr lang="en-US" dirty="0"/>
              <a:t>Everything in textbook/lectures are included, except for parts labeled as “safe to skip”.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~5 long questions (written response questions with explanations required)</a:t>
            </a:r>
          </a:p>
          <a:p>
            <a:pPr lvl="2"/>
            <a:r>
              <a:rPr lang="en-US" dirty="0"/>
              <a:t>10 multiple choice questions (select one option, 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2"/>
                    </a:solidFill>
                  </a:rPr>
                  <a:t>some function of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4705" y="2406267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452732"/>
                  </p:ext>
                </p:extLst>
              </p:nvPr>
            </p:nvGraphicFramePr>
            <p:xfrm>
              <a:off x="1404705" y="2406267"/>
              <a:ext cx="9382589" cy="18498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108108" r="-164550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108108" b="-2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208108" r="-164550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208108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6424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308108" r="-164550" b="-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308108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814560" y="4072128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C202-AAAF-2240-8A15-D29A93ED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Engineering the features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8B8742-28A6-DF4D-8C71-74A55CAB0412}"/>
              </a:ext>
            </a:extLst>
          </p:cNvPr>
          <p:cNvSpPr/>
          <p:nvPr/>
        </p:nvSpPr>
        <p:spPr>
          <a:xfrm>
            <a:off x="6307836" y="3721999"/>
            <a:ext cx="4923381" cy="2454964"/>
          </a:xfrm>
          <a:prstGeom prst="roundRect">
            <a:avLst>
              <a:gd name="adj" fmla="val 1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/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u="sng" dirty="0">
                    <a:solidFill>
                      <a:schemeClr val="bg1"/>
                    </a:solidFill>
                  </a:rPr>
                  <a:t>Perceptron Learning Algorithm (PLA)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Find a misclassified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            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If no such sample exists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Else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  <a:blipFill>
                <a:blip r:embed="rId3"/>
                <a:stretch>
                  <a:fillRect l="-416" t="-541" b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5D7B20-0850-1749-9DDC-FE436FDB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599247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2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sz="2800" dirty="0"/>
                  <a:t>Hypothesis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Squared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Linear regression algorithm (one-step learning for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724" t="-2725" b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323052-AFDA-024D-B55B-67AD7923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8" y="1459260"/>
            <a:ext cx="3922776" cy="16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target function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92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5" y="1690688"/>
            <a:ext cx="2631159" cy="1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3312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9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Must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E.g., 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Plus: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Minus: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190593" y="5327394"/>
            <a:ext cx="4865764" cy="7450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VC dimension of d-dim perceptron is d+1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036E-AC1F-1F4E-B02E-7759B2F33F89}"/>
              </a:ext>
            </a:extLst>
          </p:cNvPr>
          <p:cNvSpPr txBox="1"/>
          <p:nvPr/>
        </p:nvSpPr>
        <p:spPr>
          <a:xfrm>
            <a:off x="-133815" y="1605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8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in the form of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a non-negative integer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(including the initial 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  <a:blipFill>
                <a:blip r:embed="rId2"/>
                <a:stretch>
                  <a:fillRect l="-1039" t="-3252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96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5F78-F30B-5847-882E-7AE71D5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4" y="2872410"/>
            <a:ext cx="8805591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7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Reserving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0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l="-118062" t="-2564" r="-881" b="-44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74074" r="-412371" b="-22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154098" r="-412371" b="-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281818" r="-41237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834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52-5B6C-AC46-8B2C-B6D96332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Leave-One-Out Cross Validation (LOOCV):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DBBAB9-F122-9743-AAA2-92A4DE2B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30" y="3389986"/>
            <a:ext cx="4004767" cy="77668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06365-08D6-B04E-A953-82F3BA3F3E43}"/>
              </a:ext>
            </a:extLst>
          </p:cNvPr>
          <p:cNvGrpSpPr/>
          <p:nvPr/>
        </p:nvGrpSpPr>
        <p:grpSpPr>
          <a:xfrm>
            <a:off x="2622233" y="5105981"/>
            <a:ext cx="3693143" cy="1687678"/>
            <a:chOff x="2104804" y="2106955"/>
            <a:chExt cx="7921530" cy="3619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87A868-161C-B245-AF17-DD2608940FEA}"/>
                </a:ext>
              </a:extLst>
            </p:cNvPr>
            <p:cNvGrpSpPr/>
            <p:nvPr/>
          </p:nvGrpSpPr>
          <p:grpSpPr>
            <a:xfrm>
              <a:off x="2478206" y="2106956"/>
              <a:ext cx="2256881" cy="2260265"/>
              <a:chOff x="3867150" y="2062353"/>
              <a:chExt cx="2724150" cy="27241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8F8BAB-D932-2F4E-9337-78CBBC49CD8B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2AF90FB-1A4B-3442-B45B-4A6FC82B617E}"/>
                  </a:ext>
                </a:extLst>
              </p:cNvPr>
              <p:cNvSpPr/>
              <p:nvPr/>
            </p:nvSpPr>
            <p:spPr>
              <a:xfrm>
                <a:off x="5912131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DCC923-0D91-B04A-BB30-BCB06D021332}"/>
                  </a:ext>
                </a:extLst>
              </p:cNvPr>
              <p:cNvSpPr/>
              <p:nvPr/>
            </p:nvSpPr>
            <p:spPr>
              <a:xfrm>
                <a:off x="5414562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28A138-7975-C34C-BBF0-21895BB0A6BF}"/>
                  </a:ext>
                </a:extLst>
              </p:cNvPr>
              <p:cNvSpPr/>
              <p:nvPr/>
            </p:nvSpPr>
            <p:spPr>
              <a:xfrm>
                <a:off x="4424364" y="351315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DB004C-FE4B-9442-B577-598E74F606D5}"/>
                </a:ext>
              </a:extLst>
            </p:cNvPr>
            <p:cNvGrpSpPr/>
            <p:nvPr/>
          </p:nvGrpSpPr>
          <p:grpSpPr>
            <a:xfrm>
              <a:off x="5118608" y="2106955"/>
              <a:ext cx="2257527" cy="2260265"/>
              <a:chOff x="3867150" y="2062353"/>
              <a:chExt cx="2724150" cy="27241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8D7B50-49CB-1F41-BC1D-8E2D80B9E791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EE78C4-78FE-CD41-8179-4CD1BE697AAD}"/>
                  </a:ext>
                </a:extLst>
              </p:cNvPr>
              <p:cNvSpPr/>
              <p:nvPr/>
            </p:nvSpPr>
            <p:spPr>
              <a:xfrm>
                <a:off x="5912139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2BE2DD-77DE-E343-BD42-CCF593A2F1E2}"/>
                  </a:ext>
                </a:extLst>
              </p:cNvPr>
              <p:cNvSpPr/>
              <p:nvPr/>
            </p:nvSpPr>
            <p:spPr>
              <a:xfrm>
                <a:off x="5414566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D99B8D-800D-E943-8ECE-2BCA75012E86}"/>
                  </a:ext>
                </a:extLst>
              </p:cNvPr>
              <p:cNvSpPr/>
              <p:nvPr/>
            </p:nvSpPr>
            <p:spPr>
              <a:xfrm>
                <a:off x="4424364" y="3506553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72701C-2633-614D-B922-7D0169131AA8}"/>
                </a:ext>
              </a:extLst>
            </p:cNvPr>
            <p:cNvGrpSpPr/>
            <p:nvPr/>
          </p:nvGrpSpPr>
          <p:grpSpPr>
            <a:xfrm>
              <a:off x="7764037" y="2106957"/>
              <a:ext cx="2262297" cy="2260265"/>
              <a:chOff x="3867150" y="2062353"/>
              <a:chExt cx="2724150" cy="27241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86FCEA-EA58-834B-96D2-8B8F3C950C63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64B369B-39A6-A948-AB04-6C0346497224}"/>
                  </a:ext>
                </a:extLst>
              </p:cNvPr>
              <p:cNvSpPr/>
              <p:nvPr/>
            </p:nvSpPr>
            <p:spPr>
              <a:xfrm>
                <a:off x="5912192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869E53-9DE5-5948-829A-FE236D646FAE}"/>
                  </a:ext>
                </a:extLst>
              </p:cNvPr>
              <p:cNvSpPr/>
              <p:nvPr/>
            </p:nvSpPr>
            <p:spPr>
              <a:xfrm>
                <a:off x="5414593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7C9368B-AA03-A44D-A481-A8E067654292}"/>
                  </a:ext>
                </a:extLst>
              </p:cNvPr>
              <p:cNvSpPr/>
              <p:nvPr/>
            </p:nvSpPr>
            <p:spPr>
              <a:xfrm>
                <a:off x="4424364" y="3519751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708F41-1677-9842-9FF7-4A3CC4C56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842" y="2106955"/>
              <a:ext cx="1795245" cy="22602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95697A-3CBC-FA44-8B8F-887A957D7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222" y="2458620"/>
              <a:ext cx="2249913" cy="11812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5E1EB1-7F70-A549-907F-6B622A5AC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816" y="3098587"/>
              <a:ext cx="2259518" cy="3616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/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/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/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/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blipFill>
                  <a:blip r:embed="rId6"/>
                  <a:stretch>
                    <a:fillRect l="-10000" r="-2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623A63-B79A-6A44-8107-D2ABC6434FF0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3002972" y="3437152"/>
              <a:ext cx="0" cy="83813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01A61B-5466-E048-B4C6-CFA01EABDD6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464112" y="2954861"/>
              <a:ext cx="1" cy="21900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41F02E-43C9-6B4A-AB4F-BF7690E60E54}"/>
                </a:ext>
              </a:extLst>
            </p:cNvPr>
            <p:cNvCxnSpPr>
              <a:cxnSpLocks/>
            </p:cNvCxnSpPr>
            <p:nvPr/>
          </p:nvCxnSpPr>
          <p:spPr>
            <a:xfrm>
              <a:off x="9525643" y="2778712"/>
              <a:ext cx="0" cy="359385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/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blipFill>
                  <a:blip r:embed="rId7"/>
                  <a:stretch>
                    <a:fillRect l="-6667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/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blipFill>
                  <a:blip r:embed="rId8"/>
                  <a:stretch>
                    <a:fillRect l="-666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/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blipFill>
                  <a:blip r:embed="rId9"/>
                  <a:stretch>
                    <a:fillRect l="-13333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/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𝑐𝑣</m:t>
                            </m:r>
                          </m:sub>
                        </m:sSub>
                        <m:r>
                          <a:rPr lang="en-US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15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BD04-3810-2241-8B33-363CB0DD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5AD6-5C31-BC41-820E-55CAEB29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3443" cy="4351338"/>
          </a:xfrm>
        </p:spPr>
        <p:txBody>
          <a:bodyPr/>
          <a:lstStyle/>
          <a:p>
            <a:r>
              <a:rPr lang="en-US" dirty="0"/>
              <a:t>Occam’s Razor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simplest</a:t>
            </a:r>
            <a:r>
              <a:rPr lang="en-US" dirty="0"/>
              <a:t> model that fits the data is also the most </a:t>
            </a:r>
            <a:r>
              <a:rPr lang="en-US" dirty="0">
                <a:solidFill>
                  <a:schemeClr val="accent1"/>
                </a:solidFill>
              </a:rPr>
              <a:t>plausible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Sampling Bias</a:t>
            </a:r>
          </a:p>
          <a:p>
            <a:pPr lvl="1"/>
            <a:r>
              <a:rPr lang="en-US" dirty="0"/>
              <a:t>If the data is sampled in a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way, learning will produce a similarly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outcome.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Data Snooping</a:t>
            </a:r>
          </a:p>
          <a:p>
            <a:pPr lvl="1"/>
            <a:r>
              <a:rPr lang="en-US" dirty="0"/>
              <a:t>If a data set has affected any step in the learning process, its ability to assess the outcome has been compromised.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7986-F577-854C-9251-E00BCBA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4D83-400F-604A-A257-D4A7A239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view these as good representations of exam questions.</a:t>
            </a:r>
          </a:p>
          <a:p>
            <a:r>
              <a:rPr lang="en-US" dirty="0"/>
              <a:t>But it should give you a sense of what the exam questions might look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1988-7DB4-AD4A-BA21-90FA0089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for Exam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6822-AF92-474F-98C4-DB9DF757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50 points in total</a:t>
            </a:r>
          </a:p>
          <a:p>
            <a:pPr lvl="1"/>
            <a:r>
              <a:rPr lang="en-US" dirty="0"/>
              <a:t>5 (+/- 1) long questions, 30 points </a:t>
            </a:r>
          </a:p>
          <a:p>
            <a:pPr lvl="2"/>
            <a:r>
              <a:rPr lang="en-US" dirty="0"/>
              <a:t>Written response questions with explanations required</a:t>
            </a:r>
          </a:p>
          <a:p>
            <a:pPr lvl="2"/>
            <a:r>
              <a:rPr lang="en-US" dirty="0"/>
              <a:t>Might earn partial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10 multiple choice questions, 20 points</a:t>
            </a:r>
          </a:p>
          <a:p>
            <a:pPr lvl="2"/>
            <a:r>
              <a:rPr lang="en-US" dirty="0"/>
              <a:t>No explanations needed</a:t>
            </a:r>
          </a:p>
          <a:p>
            <a:pPr lvl="2"/>
            <a:r>
              <a:rPr lang="en-US" dirty="0"/>
              <a:t>No partial credits</a:t>
            </a:r>
          </a:p>
          <a:p>
            <a:pPr lvl="2"/>
            <a:r>
              <a:rPr lang="en-US" dirty="0"/>
              <a:t>No penalty for choosing the wrong answer</a:t>
            </a:r>
          </a:p>
          <a:p>
            <a:pPr lvl="2"/>
            <a:r>
              <a:rPr lang="en-US" dirty="0"/>
              <a:t>Mark your selection clearly 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A3053-CF00-EA37-7461-A4D38DA6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3" y="5544356"/>
            <a:ext cx="5019995" cy="13136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822A16-7EF7-C4C7-1169-B5CDF06EF367}"/>
              </a:ext>
            </a:extLst>
          </p:cNvPr>
          <p:cNvSpPr/>
          <p:nvPr/>
        </p:nvSpPr>
        <p:spPr>
          <a:xfrm>
            <a:off x="2595914" y="5823930"/>
            <a:ext cx="122738" cy="1227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B7131-CA79-CDB5-F181-22934DB9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0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5FCB-293E-DE47-8FF0-E5239D36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AAF86-AD0D-33F1-374B-C6880639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C74BF-8D6B-1385-97BB-6B9907A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" y="0"/>
            <a:ext cx="7772400" cy="12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D59D2-AF3B-4FDA-574D-4193D161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explain how to turn in your exam papers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43859-FC2D-CF87-8788-343D2892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0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8B5A-A450-7F72-4304-4B9A72AD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4500" cy="177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A6081-418E-D2CF-FC0C-64E38133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7772400" cy="22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8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3065-146B-6091-8063-0A3B09D4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BE24-64E0-DC8D-704D-5B01B32C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4B5B2-7FD6-D7FF-0940-3FEFD983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4" y="365125"/>
            <a:ext cx="7759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HW3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endParaRPr lang="en-US" dirty="0"/>
          </a:p>
          <a:p>
            <a:r>
              <a:rPr lang="en-US" dirty="0"/>
              <a:t>Requests for extensions</a:t>
            </a:r>
          </a:p>
          <a:p>
            <a:pPr lvl="1"/>
            <a:r>
              <a:rPr lang="en-US" dirty="0"/>
              <a:t>The answer is no by default </a:t>
            </a:r>
          </a:p>
          <a:p>
            <a:pPr lvl="2"/>
            <a:r>
              <a:rPr lang="en-US" dirty="0"/>
              <a:t>Exception: documented medical/family emergencies</a:t>
            </a:r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 summary of the content of Exam 1.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7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32"/>
            <a:ext cx="10515600" cy="1924406"/>
          </a:xfrm>
        </p:spPr>
        <p:txBody>
          <a:bodyPr/>
          <a:lstStyle/>
          <a:p>
            <a:r>
              <a:rPr lang="en-US" dirty="0"/>
              <a:t>Review for Exam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75062"/>
            <a:ext cx="11219688" cy="261640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Brief overview on the content. </a:t>
            </a:r>
          </a:p>
          <a:p>
            <a:r>
              <a:rPr lang="en-US" dirty="0"/>
              <a:t>Not comprehensive and not covering everything that could appear in the exam.</a:t>
            </a:r>
          </a:p>
          <a:p>
            <a:r>
              <a:rPr lang="en-US" dirty="0"/>
              <a:t>Please make sure you still study for LFD Chapter 1-5.</a:t>
            </a:r>
          </a:p>
          <a:p>
            <a:r>
              <a:rPr lang="en-US" dirty="0"/>
              <a:t>Let me know if you find mistakes in lecture notes.</a:t>
            </a:r>
          </a:p>
          <a:p>
            <a:r>
              <a:rPr lang="en-US" dirty="0"/>
              <a:t>Whenever you have doubts on the lecture notes, please use the textbook for the confirmation.</a:t>
            </a:r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7770-C646-FC49-9379-CD8DEA0D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5520"/>
            <a:ext cx="10515600" cy="6642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Chap 1: Setting up the learning problem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setup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 assumptions/inferences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and noise</a:t>
            </a:r>
          </a:p>
          <a:p>
            <a:pPr lvl="1"/>
            <a:endParaRPr lang="en-US" sz="1200" dirty="0"/>
          </a:p>
          <a:p>
            <a:r>
              <a:rPr lang="en-US" dirty="0"/>
              <a:t>Chap 2: Theory of generalization (training </a:t>
            </a:r>
            <a:r>
              <a:rPr lang="en-US" dirty="0" err="1"/>
              <a:t>v.s</a:t>
            </a:r>
            <a:r>
              <a:rPr lang="en-US" dirty="0"/>
              <a:t>. testing)</a:t>
            </a:r>
          </a:p>
          <a:p>
            <a:pPr lvl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Hoeffding’s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inequality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VC theory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decomposition</a:t>
            </a:r>
          </a:p>
          <a:p>
            <a:pPr lvl="1"/>
            <a:endParaRPr lang="en-US" sz="1200" dirty="0"/>
          </a:p>
          <a:p>
            <a:r>
              <a:rPr lang="en-US" dirty="0"/>
              <a:t>Chap 3: Linear models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classification/regression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regression, gradient descent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nonlinear transformations</a:t>
            </a:r>
          </a:p>
          <a:p>
            <a:pPr lvl="1"/>
            <a:endParaRPr lang="en-US" sz="1200" dirty="0"/>
          </a:p>
          <a:p>
            <a:r>
              <a:rPr lang="en-US" dirty="0"/>
              <a:t>Chap 4: 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Regularization and validation</a:t>
            </a:r>
          </a:p>
          <a:p>
            <a:pPr lvl="1"/>
            <a:endParaRPr lang="en-US" sz="1200" dirty="0"/>
          </a:p>
          <a:p>
            <a:r>
              <a:rPr lang="en-US" dirty="0"/>
              <a:t>Chap 5: Three learning principles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Occam’s razor, sampling bias, data snooping</a:t>
            </a:r>
          </a:p>
        </p:txBody>
      </p:sp>
    </p:spTree>
    <p:extLst>
      <p:ext uri="{BB962C8B-B14F-4D97-AF65-F5344CB8AC3E}">
        <p14:creationId xmlns:p14="http://schemas.microsoft.com/office/powerpoint/2010/main" val="259418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10E-22B8-F64A-913C-B7071A3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Learning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</p:spPr>
            <p:txBody>
              <a:bodyPr/>
              <a:lstStyle/>
              <a:p>
                <a:r>
                  <a:rPr lang="en-US" dirty="0"/>
                  <a:t>Key assumption:</a:t>
                </a:r>
              </a:p>
              <a:p>
                <a:pPr lvl="1"/>
                <a:r>
                  <a:rPr lang="en-US" dirty="0"/>
                  <a:t>Training/testing data from the same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(point-wise) error measure:</a:t>
                </a: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Cost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  <a:blipFill>
                <a:blip r:embed="rId2"/>
                <a:stretch>
                  <a:fillRect l="-144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8A6D67-6017-384D-A9DF-2ABF2A8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9" y="1825625"/>
            <a:ext cx="5044807" cy="44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6B8DF-44A6-1348-BC80-9DAA83B6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73" y="4922492"/>
            <a:ext cx="5161427" cy="1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32366</TotalTime>
  <Words>2333</Words>
  <Application>Microsoft Macintosh PowerPoint</Application>
  <PresentationFormat>Widescreen</PresentationFormat>
  <Paragraphs>471</Paragraphs>
  <Slides>42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1</vt:lpstr>
      <vt:lpstr>Logistics: Exam Policies</vt:lpstr>
      <vt:lpstr>Logistics: Exam Policies</vt:lpstr>
      <vt:lpstr>Homework</vt:lpstr>
      <vt:lpstr>Plans for Today</vt:lpstr>
      <vt:lpstr>Review for Exam 1</vt:lpstr>
      <vt:lpstr>PowerPoint Presentation</vt:lpstr>
      <vt:lpstr>Setup of the Learning Problem</vt:lpstr>
      <vt:lpstr>Hoeffding’s Inequality</vt:lpstr>
      <vt:lpstr>Dealing with Infinite Hypothesis Set: M→∞</vt:lpstr>
      <vt:lpstr>Why Growth Function?</vt:lpstr>
      <vt:lpstr>Bounding Growth Functions</vt:lpstr>
      <vt:lpstr>Examples</vt:lpstr>
      <vt:lpstr>Bounding Growth Functions using Break Points</vt:lpstr>
      <vt:lpstr>Vapnik–Chervonenkis (VC) Bound</vt:lpstr>
      <vt:lpstr>Approximation-Generalization Tradeoff</vt:lpstr>
      <vt:lpstr>Bias-Variance Decomposition</vt:lpstr>
      <vt:lpstr>Learning Curves</vt:lpstr>
      <vt:lpstr>Linear Models</vt:lpstr>
      <vt:lpstr>Linear Classification</vt:lpstr>
      <vt:lpstr>Linear Regression</vt:lpstr>
      <vt:lpstr>Logistic Regression</vt:lpstr>
      <vt:lpstr>Define E_in (w ⃗ ): Cross-Entropy Error</vt:lpstr>
      <vt:lpstr>Optimizing E_in (w ⃗ ): Gradient Descent</vt:lpstr>
      <vt:lpstr>Nonlinear Transformation</vt:lpstr>
      <vt:lpstr> Must Choose Φ BEFORE Looking at the Data</vt:lpstr>
      <vt:lpstr>Q-th Order Polynomial Transform</vt:lpstr>
      <vt:lpstr>Overfitting and Its Cures</vt:lpstr>
      <vt:lpstr>Regularization</vt:lpstr>
      <vt:lpstr>Validations</vt:lpstr>
      <vt:lpstr>Cross Validation</vt:lpstr>
      <vt:lpstr>Three Learning Principles</vt:lpstr>
      <vt:lpstr>Practice Questions</vt:lpstr>
      <vt:lpstr>What to Expect for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2906</cp:revision>
  <cp:lastPrinted>2020-03-08T04:59:12Z</cp:lastPrinted>
  <dcterms:created xsi:type="dcterms:W3CDTF">2017-08-24T15:35:37Z</dcterms:created>
  <dcterms:modified xsi:type="dcterms:W3CDTF">2022-10-25T00:42:46Z</dcterms:modified>
</cp:coreProperties>
</file>